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49"/>
    <p:restoredTop sz="94611"/>
  </p:normalViewPr>
  <p:slideViewPr>
    <p:cSldViewPr snapToGrid="0" snapToObjects="1">
      <p:cViewPr varScale="1">
        <p:scale>
          <a:sx n="59" d="100"/>
          <a:sy n="59" d="100"/>
        </p:scale>
        <p:origin x="6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999A8-7C56-1340-9B4E-F9AAA6600089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BEC8E-B63D-BD43-8944-0DF5E001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2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222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Courier" charset="0"/>
                <a:ea typeface="Courier" charset="0"/>
                <a:cs typeface="Courier" charset="0"/>
              </a:rPr>
              <a:t>Literary Elements </a:t>
            </a:r>
            <a:endParaRPr lang="en-US" sz="8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RL.12.3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27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52551"/>
            <a:ext cx="10178322" cy="5295899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IRONY: </a:t>
            </a:r>
          </a:p>
          <a:p>
            <a:pPr lvl="1"/>
            <a:r>
              <a:rPr lang="en-US" sz="2500" dirty="0" smtClean="0"/>
              <a:t>The differences in appearance and reality, or expectations and results, or meaning and intention.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Dramatic Irony: </a:t>
            </a:r>
          </a:p>
          <a:p>
            <a:pPr lvl="1"/>
            <a:r>
              <a:rPr lang="en-US" sz="2500" dirty="0" smtClean="0"/>
              <a:t>A contradiction between what a character thinks and what the reader or audience knows to be true.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Situational Irony: </a:t>
            </a:r>
          </a:p>
          <a:p>
            <a:pPr lvl="1"/>
            <a:r>
              <a:rPr lang="en-US" sz="2500" dirty="0" smtClean="0"/>
              <a:t>An event occurs that directly contradicts the expectations of the characters, readers, or audience.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Verbal Irony: </a:t>
            </a:r>
          </a:p>
          <a:p>
            <a:pPr lvl="1"/>
            <a:r>
              <a:rPr lang="en-US" sz="2500" dirty="0" smtClean="0"/>
              <a:t>Words are used to suggest the opposite of what is meant (i.e. sarcasm, double-meaning, etc.)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8135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DC032F75-F5AC-4D84-98D0-DD0FB8A25A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EA21D3B4-EB95-40D8-ADD4-C28637F87A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11">
            <a:extLst>
              <a:ext uri="{FF2B5EF4-FFF2-40B4-BE49-F238E27FC236}">
                <a16:creationId xmlns="" xmlns:a16="http://schemas.microsoft.com/office/drawing/2014/main" id="{EC402CCD-3D73-4427-910D-80A619EAD5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4028" y="-598932"/>
            <a:ext cx="3090672" cy="1197864"/>
          </a:xfrm>
        </p:spPr>
        <p:txBody>
          <a:bodyPr anchor="b">
            <a:norm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I Do: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4028" y="552070"/>
            <a:ext cx="3890772" cy="630593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1. Identify </a:t>
            </a:r>
            <a:r>
              <a:rPr lang="en-US" sz="2400" dirty="0">
                <a:solidFill>
                  <a:srgbClr val="FFFFFF"/>
                </a:solidFill>
              </a:rPr>
              <a:t>the setting in John Updike’s “A&amp;P</a:t>
            </a:r>
            <a:r>
              <a:rPr lang="en-US" sz="2400" dirty="0" smtClean="0">
                <a:solidFill>
                  <a:srgbClr val="FFFFFF"/>
                </a:solidFill>
              </a:rPr>
              <a:t>”:</a:t>
            </a:r>
            <a:endParaRPr lang="en-US" sz="2400" dirty="0">
              <a:solidFill>
                <a:srgbClr val="FFFFFF"/>
              </a:solidFill>
            </a:endParaRPr>
          </a:p>
          <a:p>
            <a:pPr lvl="1"/>
            <a:r>
              <a:rPr lang="en-US" sz="2400" dirty="0">
                <a:solidFill>
                  <a:srgbClr val="FFFFFF"/>
                </a:solidFill>
              </a:rPr>
              <a:t>A. </a:t>
            </a:r>
            <a:r>
              <a:rPr lang="en-US" sz="2400" dirty="0" smtClean="0">
                <a:solidFill>
                  <a:srgbClr val="FFFFFF"/>
                </a:solidFill>
              </a:rPr>
              <a:t>A city pool </a:t>
            </a:r>
            <a:endParaRPr lang="en-US" sz="2400" dirty="0">
              <a:solidFill>
                <a:srgbClr val="FFFFFF"/>
              </a:solidFill>
            </a:endParaRPr>
          </a:p>
          <a:p>
            <a:pPr lvl="1"/>
            <a:r>
              <a:rPr lang="en-US" sz="2400" dirty="0">
                <a:solidFill>
                  <a:srgbClr val="FFFFFF"/>
                </a:solidFill>
              </a:rPr>
              <a:t>B.  A department store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</a:rPr>
              <a:t>C. </a:t>
            </a:r>
            <a:r>
              <a:rPr lang="en-US" sz="2400" dirty="0" smtClean="0">
                <a:solidFill>
                  <a:srgbClr val="FFFFFF"/>
                </a:solidFill>
              </a:rPr>
              <a:t> A grocery store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D.  A hardware store </a:t>
            </a:r>
            <a:endParaRPr lang="en-US" sz="2400" dirty="0">
              <a:solidFill>
                <a:srgbClr val="FFFFFF"/>
              </a:solidFill>
            </a:endParaRPr>
          </a:p>
          <a:p>
            <a:r>
              <a:rPr lang="en-US" sz="2600" dirty="0" smtClean="0">
                <a:solidFill>
                  <a:srgbClr val="FFFFFF"/>
                </a:solidFill>
              </a:rPr>
              <a:t>2. Who is presented as the antagonist in the story?</a:t>
            </a:r>
          </a:p>
          <a:p>
            <a:r>
              <a:rPr lang="en-US" sz="2600" dirty="0" smtClean="0">
                <a:solidFill>
                  <a:srgbClr val="FFFFFF"/>
                </a:solidFill>
              </a:rPr>
              <a:t>A. The three girls</a:t>
            </a:r>
          </a:p>
          <a:p>
            <a:r>
              <a:rPr lang="en-US" sz="2600" dirty="0" smtClean="0">
                <a:solidFill>
                  <a:srgbClr val="FFFFFF"/>
                </a:solidFill>
              </a:rPr>
              <a:t>B. Queenie</a:t>
            </a:r>
          </a:p>
          <a:p>
            <a:r>
              <a:rPr lang="en-US" sz="2600" dirty="0" smtClean="0">
                <a:solidFill>
                  <a:srgbClr val="FFFFFF"/>
                </a:solidFill>
              </a:rPr>
              <a:t>C. </a:t>
            </a:r>
            <a:r>
              <a:rPr lang="en-US" sz="2600" dirty="0" err="1" smtClean="0">
                <a:solidFill>
                  <a:srgbClr val="FFFFFF"/>
                </a:solidFill>
              </a:rPr>
              <a:t>Lengel</a:t>
            </a:r>
            <a:endParaRPr lang="en-US" sz="2600" dirty="0" smtClean="0">
              <a:solidFill>
                <a:srgbClr val="FFFFFF"/>
              </a:solidFill>
            </a:endParaRPr>
          </a:p>
          <a:p>
            <a:r>
              <a:rPr lang="en-US" sz="2600" dirty="0" smtClean="0">
                <a:solidFill>
                  <a:srgbClr val="FFFFFF"/>
                </a:solidFill>
              </a:rPr>
              <a:t>D. Sammy</a:t>
            </a:r>
            <a:endParaRPr lang="en-US" sz="2600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49" y="77726"/>
            <a:ext cx="6981785" cy="678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4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="" xmlns:a16="http://schemas.microsoft.com/office/drawing/2014/main" id="{DC032F75-F5AC-4D84-98D0-DD0FB8A25A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EA21D3B4-EB95-40D8-ADD4-C28637F87A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Freeform 11">
            <a:extLst>
              <a:ext uri="{FF2B5EF4-FFF2-40B4-BE49-F238E27FC236}">
                <a16:creationId xmlns="" xmlns:a16="http://schemas.microsoft.com/office/drawing/2014/main" id="{EC402CCD-3D73-4427-910D-80A619EAD5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9328" y="457200"/>
            <a:ext cx="3090672" cy="1197864"/>
          </a:xfrm>
        </p:spPr>
        <p:txBody>
          <a:bodyPr anchor="b">
            <a:normAutofit/>
          </a:bodyPr>
          <a:lstStyle/>
          <a:p>
            <a:endParaRPr lang="en-US" sz="1900">
              <a:solidFill>
                <a:schemeClr val="accent1"/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27" y="1359980"/>
            <a:ext cx="5978273" cy="382735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244B98DD-9686-4FEA-B3C7-6A112638A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9328" y="1655065"/>
            <a:ext cx="3090672" cy="4224528"/>
          </a:xfrm>
        </p:spPr>
        <p:txBody>
          <a:bodyPr>
            <a:normAutofit/>
          </a:bodyPr>
          <a:lstStyle/>
          <a:p>
            <a:endParaRPr lang="en-US" sz="1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10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DC032F75-F5AC-4D84-98D0-DD0FB8A25A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EA21D3B4-EB95-40D8-ADD4-C28637F87A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11">
            <a:extLst>
              <a:ext uri="{FF2B5EF4-FFF2-40B4-BE49-F238E27FC236}">
                <a16:creationId xmlns="" xmlns:a16="http://schemas.microsoft.com/office/drawing/2014/main" id="{EC402CCD-3D73-4427-910D-80A619EAD5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4028" y="-598932"/>
            <a:ext cx="3090672" cy="1197864"/>
          </a:xfrm>
        </p:spPr>
        <p:txBody>
          <a:bodyPr anchor="b">
            <a:norm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We do: 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4028" y="552070"/>
            <a:ext cx="3890772" cy="630593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1. Identify the sequencing of events thus far: </a:t>
            </a:r>
            <a:endParaRPr lang="en-US" sz="2400" dirty="0">
              <a:solidFill>
                <a:srgbClr val="FFFFFF"/>
              </a:solidFill>
            </a:endParaRPr>
          </a:p>
          <a:p>
            <a:r>
              <a:rPr lang="en-US" sz="2600" dirty="0" smtClean="0">
                <a:solidFill>
                  <a:srgbClr val="FFFFFF"/>
                </a:solidFill>
              </a:rPr>
              <a:t>2. What appears to be the problem in the story? </a:t>
            </a:r>
          </a:p>
          <a:p>
            <a:r>
              <a:rPr lang="en-US" sz="2600" dirty="0" smtClean="0">
                <a:solidFill>
                  <a:srgbClr val="FFFFFF"/>
                </a:solidFill>
              </a:rPr>
              <a:t>3. </a:t>
            </a:r>
            <a:r>
              <a:rPr lang="en-US" sz="2600" dirty="0" smtClean="0">
                <a:solidFill>
                  <a:srgbClr val="FFFFFF"/>
                </a:solidFill>
              </a:rPr>
              <a:t>What would be considered the rising action in the story? </a:t>
            </a:r>
            <a:endParaRPr lang="en-US" sz="2600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64" y="33149"/>
            <a:ext cx="6808000" cy="682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32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DC032F75-F5AC-4D84-98D0-DD0FB8A25A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EA21D3B4-EB95-40D8-ADD4-C28637F87A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11">
            <a:extLst>
              <a:ext uri="{FF2B5EF4-FFF2-40B4-BE49-F238E27FC236}">
                <a16:creationId xmlns="" xmlns:a16="http://schemas.microsoft.com/office/drawing/2014/main" id="{EC402CCD-3D73-4427-910D-80A619EAD5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4028" y="-598932"/>
            <a:ext cx="3090672" cy="1197864"/>
          </a:xfrm>
        </p:spPr>
        <p:txBody>
          <a:bodyPr anchor="b">
            <a:norm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We do: 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4028" y="552070"/>
            <a:ext cx="3890772" cy="6305930"/>
          </a:xfrm>
        </p:spPr>
        <p:txBody>
          <a:bodyPr>
            <a:noAutofit/>
          </a:bodyPr>
          <a:lstStyle/>
          <a:p>
            <a:endParaRPr lang="en-US" sz="2600" dirty="0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61" y="0"/>
            <a:ext cx="68438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13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="" xmlns:a16="http://schemas.microsoft.com/office/drawing/2014/main" id="{DC032F75-F5AC-4D84-98D0-DD0FB8A25A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EA21D3B4-EB95-40D8-ADD4-C28637F87A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Freeform 11">
            <a:extLst>
              <a:ext uri="{FF2B5EF4-FFF2-40B4-BE49-F238E27FC236}">
                <a16:creationId xmlns="" xmlns:a16="http://schemas.microsoft.com/office/drawing/2014/main" id="{EC402CCD-3D73-4427-910D-80A619EAD5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7724" y="-598932"/>
            <a:ext cx="3090672" cy="1197864"/>
          </a:xfrm>
        </p:spPr>
        <p:txBody>
          <a:bodyPr anchor="b">
            <a:normAutofit/>
          </a:bodyPr>
          <a:lstStyle/>
          <a:p>
            <a:r>
              <a:rPr lang="en-US" sz="1900">
                <a:solidFill>
                  <a:schemeClr val="accent1"/>
                </a:solidFill>
              </a:rPr>
              <a:t>You Do: 	</a:t>
            </a:r>
          </a:p>
        </p:txBody>
      </p:sp>
      <p:pic>
        <p:nvPicPr>
          <p:cNvPr id="17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24" y="244244"/>
            <a:ext cx="6696066" cy="6004156"/>
          </a:xfrm>
          <a:prstGeom prst="rect">
            <a:avLst/>
          </a:prstGeom>
        </p:spPr>
      </p:pic>
      <p:sp>
        <p:nvSpPr>
          <p:cNvPr id="19" name="Content Placeholder 18">
            <a:extLst>
              <a:ext uri="{FF2B5EF4-FFF2-40B4-BE49-F238E27FC236}">
                <a16:creationId xmlns="" xmlns:a16="http://schemas.microsoft.com/office/drawing/2014/main" id="{4673F3BF-FE6C-4394-8076-F6F60EC20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7724" y="826412"/>
            <a:ext cx="3799926" cy="603158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1. Describe relationships between the characters: (Sammy, </a:t>
            </a:r>
            <a:r>
              <a:rPr lang="en-US" sz="2800" dirty="0" err="1" smtClean="0">
                <a:solidFill>
                  <a:srgbClr val="FFFFFF"/>
                </a:solidFill>
              </a:rPr>
              <a:t>Lengel</a:t>
            </a:r>
            <a:r>
              <a:rPr lang="en-US" sz="2800" dirty="0" smtClean="0">
                <a:solidFill>
                  <a:srgbClr val="FFFFFF"/>
                </a:solidFill>
              </a:rPr>
              <a:t>, the three girls). 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2. What is the climax of the story?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3. Describe any irony found in the story.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69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495" y="0"/>
            <a:ext cx="3384329" cy="1640894"/>
          </a:xfrm>
        </p:spPr>
        <p:txBody>
          <a:bodyPr anchor="t">
            <a:normAutofit/>
          </a:bodyPr>
          <a:lstStyle/>
          <a:p>
            <a:r>
              <a:rPr lang="en-US" sz="4000" dirty="0"/>
              <a:t>Plot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627" y="1465554"/>
            <a:ext cx="3384330" cy="3940844"/>
          </a:xfrm>
        </p:spPr>
        <p:txBody>
          <a:bodyPr>
            <a:normAutofit/>
          </a:bodyPr>
          <a:lstStyle/>
          <a:p>
            <a:r>
              <a:rPr lang="en-US" sz="3200" dirty="0"/>
              <a:t>A series of related events that present and resolve a conflict. </a:t>
            </a:r>
          </a:p>
          <a:p>
            <a:pPr lvl="1"/>
            <a:r>
              <a:rPr lang="en-US" sz="2800" dirty="0"/>
              <a:t>Develops over the course of the story.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691" y="1393371"/>
            <a:ext cx="7400075" cy="458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26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Exposition</a:t>
            </a:r>
            <a:br>
              <a:rPr lang="en-US" dirty="0" smtClean="0"/>
            </a:br>
            <a:r>
              <a:rPr lang="en-US" dirty="0" smtClean="0"/>
              <a:t>rising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Exposition</a:t>
            </a:r>
          </a:p>
          <a:p>
            <a:pPr lvl="1"/>
            <a:r>
              <a:rPr lang="en-US" sz="2800" dirty="0" smtClean="0"/>
              <a:t>The part of the story, usually near the beginning, in which the characters are introduced, the background is explained, and the setting is described. </a:t>
            </a:r>
          </a:p>
          <a:p>
            <a:r>
              <a:rPr lang="en-US" sz="3200" dirty="0" smtClean="0"/>
              <a:t>Rising Action</a:t>
            </a:r>
          </a:p>
          <a:p>
            <a:pPr lvl="1"/>
            <a:r>
              <a:rPr lang="en-US" sz="2800" dirty="0" smtClean="0"/>
              <a:t>The central part of the story during which various problems arise after a conflict is introduced. </a:t>
            </a:r>
          </a:p>
        </p:txBody>
      </p:sp>
    </p:spTree>
    <p:extLst>
      <p:ext uri="{BB962C8B-B14F-4D97-AF65-F5344CB8AC3E}">
        <p14:creationId xmlns:p14="http://schemas.microsoft.com/office/powerpoint/2010/main" val="168173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Climax, falling action, &amp;</a:t>
            </a:r>
            <a:br>
              <a:rPr lang="en-US" dirty="0" smtClean="0"/>
            </a:br>
            <a:r>
              <a:rPr lang="en-US" dirty="0" smtClean="0"/>
              <a:t>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Climax </a:t>
            </a:r>
          </a:p>
          <a:p>
            <a:pPr lvl="1"/>
            <a:r>
              <a:rPr lang="en-US" sz="2800" dirty="0" smtClean="0"/>
              <a:t>The most exciting point in the story - conflict is decided. </a:t>
            </a:r>
          </a:p>
          <a:p>
            <a:r>
              <a:rPr lang="en-US" sz="3200" dirty="0" smtClean="0"/>
              <a:t>Falling Action</a:t>
            </a:r>
          </a:p>
          <a:p>
            <a:pPr lvl="1"/>
            <a:r>
              <a:rPr lang="en-US" sz="2800" dirty="0" smtClean="0"/>
              <a:t>The action and dialogue following the climax that lead the reader into the story’s end. </a:t>
            </a:r>
          </a:p>
          <a:p>
            <a:r>
              <a:rPr lang="en-US" sz="3200" dirty="0" smtClean="0"/>
              <a:t>Resolution</a:t>
            </a:r>
          </a:p>
          <a:p>
            <a:pPr lvl="1"/>
            <a:r>
              <a:rPr lang="en-US" sz="2800" dirty="0" smtClean="0"/>
              <a:t>The conflict is resolved (positively or negatively) and the story is brought to a close.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61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7815" y="168855"/>
            <a:ext cx="4357499" cy="1320855"/>
          </a:xfrm>
        </p:spPr>
        <p:txBody>
          <a:bodyPr>
            <a:normAutofit/>
          </a:bodyPr>
          <a:lstStyle/>
          <a:p>
            <a:r>
              <a:rPr lang="en-US" sz="3700"/>
              <a:t>Characterization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878" y="0"/>
            <a:ext cx="5151315" cy="359359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</a:rPr>
              <a:t>Characterization</a:t>
            </a:r>
            <a:r>
              <a:rPr lang="en-US" sz="2200" dirty="0">
                <a:solidFill>
                  <a:srgbClr val="000000"/>
                </a:solidFill>
              </a:rPr>
              <a:t> is the technique used by the author to create / reveal the personalities of the characters in the work. This could be done by: </a:t>
            </a:r>
          </a:p>
          <a:p>
            <a:pPr lvl="1"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</a:rPr>
              <a:t>Direct Characterization</a:t>
            </a:r>
            <a:r>
              <a:rPr lang="en-US" sz="2200" dirty="0">
                <a:solidFill>
                  <a:srgbClr val="000000"/>
                </a:solidFill>
              </a:rPr>
              <a:t>: the author directly states aspects of the character’s personality</a:t>
            </a:r>
          </a:p>
          <a:p>
            <a:pPr lvl="1"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</a:rPr>
              <a:t>Indirect Characterization</a:t>
            </a:r>
            <a:r>
              <a:rPr lang="en-US" sz="2200" dirty="0">
                <a:solidFill>
                  <a:srgbClr val="000000"/>
                </a:solidFill>
              </a:rPr>
              <a:t>: More common method. We must infer personality traits from the story. </a:t>
            </a:r>
            <a:endParaRPr lang="en-US" sz="2200" b="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</a:rPr>
              <a:t>Protagonist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</a:rPr>
              <a:t>MAIN CHARACTER of the story (often the hero or who the audience is supposed to feel the most sympathy / closely tied to). </a:t>
            </a: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</a:rPr>
              <a:t>Antagonist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</a:rPr>
              <a:t>Primary adversary of the protagonist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</a:rPr>
              <a:t>Sometimes the villain.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815" y="1489710"/>
            <a:ext cx="5176744" cy="344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3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Could be determined through: </a:t>
            </a:r>
          </a:p>
          <a:p>
            <a:pPr lvl="1"/>
            <a:r>
              <a:rPr lang="en-US" sz="2800" dirty="0" smtClean="0"/>
              <a:t>Describing physical appearances or situation</a:t>
            </a:r>
          </a:p>
          <a:p>
            <a:pPr lvl="1"/>
            <a:r>
              <a:rPr lang="en-US" sz="2800" dirty="0" smtClean="0"/>
              <a:t>Revealing a character’s thoughts</a:t>
            </a:r>
          </a:p>
          <a:p>
            <a:pPr lvl="1"/>
            <a:r>
              <a:rPr lang="en-US" sz="2800" dirty="0" smtClean="0"/>
              <a:t>A character’s words or actions</a:t>
            </a:r>
          </a:p>
          <a:p>
            <a:pPr lvl="1"/>
            <a:r>
              <a:rPr lang="en-US" sz="2800" dirty="0" smtClean="0"/>
              <a:t>Showing the reactions of other characters 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682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="" xmlns:a16="http://schemas.microsoft.com/office/drawing/2014/main" id="{10833938-31AE-4868-9FCF-A0EB5E6A51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6332DBD-C139-417D-8FEE-8B4D4818BE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902D9C3-A2D6-427B-9932-595C8854D0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7" r="19886"/>
          <a:stretch/>
        </p:blipFill>
        <p:spPr>
          <a:xfrm>
            <a:off x="8362943" y="10"/>
            <a:ext cx="3829057" cy="6857990"/>
          </a:xfrm>
          <a:prstGeom prst="rect">
            <a:avLst/>
          </a:prstGeom>
        </p:spPr>
      </p:pic>
      <p:sp>
        <p:nvSpPr>
          <p:cNvPr id="15" name="Freeform 13">
            <a:extLst>
              <a:ext uri="{FF2B5EF4-FFF2-40B4-BE49-F238E27FC236}">
                <a16:creationId xmlns="" xmlns:a16="http://schemas.microsoft.com/office/drawing/2014/main" id="{29F962F9-373D-428A-A8D8-2D9BCEFAE3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 flipH="1">
            <a:off x="0" y="0"/>
            <a:ext cx="9807836" cy="6858000"/>
          </a:xfrm>
          <a:custGeom>
            <a:avLst/>
            <a:gdLst>
              <a:gd name="connsiteX0" fmla="*/ 9807836 w 9807836"/>
              <a:gd name="connsiteY0" fmla="*/ 0 h 6858000"/>
              <a:gd name="connsiteX1" fmla="*/ 0 w 9807836"/>
              <a:gd name="connsiteY1" fmla="*/ 0 h 6858000"/>
              <a:gd name="connsiteX2" fmla="*/ 26987 w 9807836"/>
              <a:gd name="connsiteY2" fmla="*/ 87312 h 6858000"/>
              <a:gd name="connsiteX3" fmla="*/ 52387 w 9807836"/>
              <a:gd name="connsiteY3" fmla="*/ 174625 h 6858000"/>
              <a:gd name="connsiteX4" fmla="*/ 77787 w 9807836"/>
              <a:gd name="connsiteY4" fmla="*/ 263525 h 6858000"/>
              <a:gd name="connsiteX5" fmla="*/ 100012 w 9807836"/>
              <a:gd name="connsiteY5" fmla="*/ 354012 h 6858000"/>
              <a:gd name="connsiteX6" fmla="*/ 127000 w 9807836"/>
              <a:gd name="connsiteY6" fmla="*/ 441325 h 6858000"/>
              <a:gd name="connsiteX7" fmla="*/ 155575 w 9807836"/>
              <a:gd name="connsiteY7" fmla="*/ 525462 h 6858000"/>
              <a:gd name="connsiteX8" fmla="*/ 192087 w 9807836"/>
              <a:gd name="connsiteY8" fmla="*/ 604837 h 6858000"/>
              <a:gd name="connsiteX9" fmla="*/ 234950 w 9807836"/>
              <a:gd name="connsiteY9" fmla="*/ 677862 h 6858000"/>
              <a:gd name="connsiteX10" fmla="*/ 282575 w 9807836"/>
              <a:gd name="connsiteY10" fmla="*/ 739775 h 6858000"/>
              <a:gd name="connsiteX11" fmla="*/ 334962 w 9807836"/>
              <a:gd name="connsiteY11" fmla="*/ 798512 h 6858000"/>
              <a:gd name="connsiteX12" fmla="*/ 395287 w 9807836"/>
              <a:gd name="connsiteY12" fmla="*/ 852487 h 6858000"/>
              <a:gd name="connsiteX13" fmla="*/ 458787 w 9807836"/>
              <a:gd name="connsiteY13" fmla="*/ 906462 h 6858000"/>
              <a:gd name="connsiteX14" fmla="*/ 525462 w 9807836"/>
              <a:gd name="connsiteY14" fmla="*/ 957262 h 6858000"/>
              <a:gd name="connsiteX15" fmla="*/ 592137 w 9807836"/>
              <a:gd name="connsiteY15" fmla="*/ 1008062 h 6858000"/>
              <a:gd name="connsiteX16" fmla="*/ 660400 w 9807836"/>
              <a:gd name="connsiteY16" fmla="*/ 1060450 h 6858000"/>
              <a:gd name="connsiteX17" fmla="*/ 725487 w 9807836"/>
              <a:gd name="connsiteY17" fmla="*/ 1111250 h 6858000"/>
              <a:gd name="connsiteX18" fmla="*/ 787400 w 9807836"/>
              <a:gd name="connsiteY18" fmla="*/ 1165225 h 6858000"/>
              <a:gd name="connsiteX19" fmla="*/ 844550 w 9807836"/>
              <a:gd name="connsiteY19" fmla="*/ 1223962 h 6858000"/>
              <a:gd name="connsiteX20" fmla="*/ 896937 w 9807836"/>
              <a:gd name="connsiteY20" fmla="*/ 1282700 h 6858000"/>
              <a:gd name="connsiteX21" fmla="*/ 939800 w 9807836"/>
              <a:gd name="connsiteY21" fmla="*/ 1346200 h 6858000"/>
              <a:gd name="connsiteX22" fmla="*/ 976312 w 9807836"/>
              <a:gd name="connsiteY22" fmla="*/ 1417637 h 6858000"/>
              <a:gd name="connsiteX23" fmla="*/ 998537 w 9807836"/>
              <a:gd name="connsiteY23" fmla="*/ 1487487 h 6858000"/>
              <a:gd name="connsiteX24" fmla="*/ 1012825 w 9807836"/>
              <a:gd name="connsiteY24" fmla="*/ 1565275 h 6858000"/>
              <a:gd name="connsiteX25" fmla="*/ 1019175 w 9807836"/>
              <a:gd name="connsiteY25" fmla="*/ 1641475 h 6858000"/>
              <a:gd name="connsiteX26" fmla="*/ 1017587 w 9807836"/>
              <a:gd name="connsiteY26" fmla="*/ 1722437 h 6858000"/>
              <a:gd name="connsiteX27" fmla="*/ 1011237 w 9807836"/>
              <a:gd name="connsiteY27" fmla="*/ 1803400 h 6858000"/>
              <a:gd name="connsiteX28" fmla="*/ 1003300 w 9807836"/>
              <a:gd name="connsiteY28" fmla="*/ 1887537 h 6858000"/>
              <a:gd name="connsiteX29" fmla="*/ 992187 w 9807836"/>
              <a:gd name="connsiteY29" fmla="*/ 1971675 h 6858000"/>
              <a:gd name="connsiteX30" fmla="*/ 979487 w 9807836"/>
              <a:gd name="connsiteY30" fmla="*/ 2055812 h 6858000"/>
              <a:gd name="connsiteX31" fmla="*/ 969962 w 9807836"/>
              <a:gd name="connsiteY31" fmla="*/ 2139950 h 6858000"/>
              <a:gd name="connsiteX32" fmla="*/ 963612 w 9807836"/>
              <a:gd name="connsiteY32" fmla="*/ 2224087 h 6858000"/>
              <a:gd name="connsiteX33" fmla="*/ 958850 w 9807836"/>
              <a:gd name="connsiteY33" fmla="*/ 2305050 h 6858000"/>
              <a:gd name="connsiteX34" fmla="*/ 963612 w 9807836"/>
              <a:gd name="connsiteY34" fmla="*/ 2384425 h 6858000"/>
              <a:gd name="connsiteX35" fmla="*/ 973137 w 9807836"/>
              <a:gd name="connsiteY35" fmla="*/ 2462212 h 6858000"/>
              <a:gd name="connsiteX36" fmla="*/ 993775 w 9807836"/>
              <a:gd name="connsiteY36" fmla="*/ 2543175 h 6858000"/>
              <a:gd name="connsiteX37" fmla="*/ 1025525 w 9807836"/>
              <a:gd name="connsiteY37" fmla="*/ 2622550 h 6858000"/>
              <a:gd name="connsiteX38" fmla="*/ 1063625 w 9807836"/>
              <a:gd name="connsiteY38" fmla="*/ 2701925 h 6858000"/>
              <a:gd name="connsiteX39" fmla="*/ 1106487 w 9807836"/>
              <a:gd name="connsiteY39" fmla="*/ 2781300 h 6858000"/>
              <a:gd name="connsiteX40" fmla="*/ 1150937 w 9807836"/>
              <a:gd name="connsiteY40" fmla="*/ 2859087 h 6858000"/>
              <a:gd name="connsiteX41" fmla="*/ 1198562 w 9807836"/>
              <a:gd name="connsiteY41" fmla="*/ 2938462 h 6858000"/>
              <a:gd name="connsiteX42" fmla="*/ 1241425 w 9807836"/>
              <a:gd name="connsiteY42" fmla="*/ 3017837 h 6858000"/>
              <a:gd name="connsiteX43" fmla="*/ 1284288 w 9807836"/>
              <a:gd name="connsiteY43" fmla="*/ 3098800 h 6858000"/>
              <a:gd name="connsiteX44" fmla="*/ 1320800 w 9807836"/>
              <a:gd name="connsiteY44" fmla="*/ 3179762 h 6858000"/>
              <a:gd name="connsiteX45" fmla="*/ 1349375 w 9807836"/>
              <a:gd name="connsiteY45" fmla="*/ 3260725 h 6858000"/>
              <a:gd name="connsiteX46" fmla="*/ 1365250 w 9807836"/>
              <a:gd name="connsiteY46" fmla="*/ 3343275 h 6858000"/>
              <a:gd name="connsiteX47" fmla="*/ 1374775 w 9807836"/>
              <a:gd name="connsiteY47" fmla="*/ 3429000 h 6858000"/>
              <a:gd name="connsiteX48" fmla="*/ 1365250 w 9807836"/>
              <a:gd name="connsiteY48" fmla="*/ 3514725 h 6858000"/>
              <a:gd name="connsiteX49" fmla="*/ 1349375 w 9807836"/>
              <a:gd name="connsiteY49" fmla="*/ 3597275 h 6858000"/>
              <a:gd name="connsiteX50" fmla="*/ 1320800 w 9807836"/>
              <a:gd name="connsiteY50" fmla="*/ 3678237 h 6858000"/>
              <a:gd name="connsiteX51" fmla="*/ 1284288 w 9807836"/>
              <a:gd name="connsiteY51" fmla="*/ 3759200 h 6858000"/>
              <a:gd name="connsiteX52" fmla="*/ 1241425 w 9807836"/>
              <a:gd name="connsiteY52" fmla="*/ 3840162 h 6858000"/>
              <a:gd name="connsiteX53" fmla="*/ 1198562 w 9807836"/>
              <a:gd name="connsiteY53" fmla="*/ 3919537 h 6858000"/>
              <a:gd name="connsiteX54" fmla="*/ 1150937 w 9807836"/>
              <a:gd name="connsiteY54" fmla="*/ 3998912 h 6858000"/>
              <a:gd name="connsiteX55" fmla="*/ 1106487 w 9807836"/>
              <a:gd name="connsiteY55" fmla="*/ 4076700 h 6858000"/>
              <a:gd name="connsiteX56" fmla="*/ 1063625 w 9807836"/>
              <a:gd name="connsiteY56" fmla="*/ 4156075 h 6858000"/>
              <a:gd name="connsiteX57" fmla="*/ 1025525 w 9807836"/>
              <a:gd name="connsiteY57" fmla="*/ 4235450 h 6858000"/>
              <a:gd name="connsiteX58" fmla="*/ 993775 w 9807836"/>
              <a:gd name="connsiteY58" fmla="*/ 4314825 h 6858000"/>
              <a:gd name="connsiteX59" fmla="*/ 973137 w 9807836"/>
              <a:gd name="connsiteY59" fmla="*/ 4395787 h 6858000"/>
              <a:gd name="connsiteX60" fmla="*/ 963612 w 9807836"/>
              <a:gd name="connsiteY60" fmla="*/ 4473575 h 6858000"/>
              <a:gd name="connsiteX61" fmla="*/ 958850 w 9807836"/>
              <a:gd name="connsiteY61" fmla="*/ 4552950 h 6858000"/>
              <a:gd name="connsiteX62" fmla="*/ 963612 w 9807836"/>
              <a:gd name="connsiteY62" fmla="*/ 4633912 h 6858000"/>
              <a:gd name="connsiteX63" fmla="*/ 969962 w 9807836"/>
              <a:gd name="connsiteY63" fmla="*/ 4718050 h 6858000"/>
              <a:gd name="connsiteX64" fmla="*/ 979487 w 9807836"/>
              <a:gd name="connsiteY64" fmla="*/ 4802187 h 6858000"/>
              <a:gd name="connsiteX65" fmla="*/ 992187 w 9807836"/>
              <a:gd name="connsiteY65" fmla="*/ 4886325 h 6858000"/>
              <a:gd name="connsiteX66" fmla="*/ 1003300 w 9807836"/>
              <a:gd name="connsiteY66" fmla="*/ 4970462 h 6858000"/>
              <a:gd name="connsiteX67" fmla="*/ 1011237 w 9807836"/>
              <a:gd name="connsiteY67" fmla="*/ 5054600 h 6858000"/>
              <a:gd name="connsiteX68" fmla="*/ 1017587 w 9807836"/>
              <a:gd name="connsiteY68" fmla="*/ 5135562 h 6858000"/>
              <a:gd name="connsiteX69" fmla="*/ 1019175 w 9807836"/>
              <a:gd name="connsiteY69" fmla="*/ 5216525 h 6858000"/>
              <a:gd name="connsiteX70" fmla="*/ 1012825 w 9807836"/>
              <a:gd name="connsiteY70" fmla="*/ 5292725 h 6858000"/>
              <a:gd name="connsiteX71" fmla="*/ 998537 w 9807836"/>
              <a:gd name="connsiteY71" fmla="*/ 5370512 h 6858000"/>
              <a:gd name="connsiteX72" fmla="*/ 976312 w 9807836"/>
              <a:gd name="connsiteY72" fmla="*/ 5440362 h 6858000"/>
              <a:gd name="connsiteX73" fmla="*/ 939800 w 9807836"/>
              <a:gd name="connsiteY73" fmla="*/ 5511800 h 6858000"/>
              <a:gd name="connsiteX74" fmla="*/ 896937 w 9807836"/>
              <a:gd name="connsiteY74" fmla="*/ 5575300 h 6858000"/>
              <a:gd name="connsiteX75" fmla="*/ 844550 w 9807836"/>
              <a:gd name="connsiteY75" fmla="*/ 5634037 h 6858000"/>
              <a:gd name="connsiteX76" fmla="*/ 787400 w 9807836"/>
              <a:gd name="connsiteY76" fmla="*/ 5692775 h 6858000"/>
              <a:gd name="connsiteX77" fmla="*/ 725487 w 9807836"/>
              <a:gd name="connsiteY77" fmla="*/ 5746750 h 6858000"/>
              <a:gd name="connsiteX78" fmla="*/ 660400 w 9807836"/>
              <a:gd name="connsiteY78" fmla="*/ 5797550 h 6858000"/>
              <a:gd name="connsiteX79" fmla="*/ 592137 w 9807836"/>
              <a:gd name="connsiteY79" fmla="*/ 5849937 h 6858000"/>
              <a:gd name="connsiteX80" fmla="*/ 525462 w 9807836"/>
              <a:gd name="connsiteY80" fmla="*/ 5900737 h 6858000"/>
              <a:gd name="connsiteX81" fmla="*/ 458787 w 9807836"/>
              <a:gd name="connsiteY81" fmla="*/ 5951537 h 6858000"/>
              <a:gd name="connsiteX82" fmla="*/ 395287 w 9807836"/>
              <a:gd name="connsiteY82" fmla="*/ 6005512 h 6858000"/>
              <a:gd name="connsiteX83" fmla="*/ 334962 w 9807836"/>
              <a:gd name="connsiteY83" fmla="*/ 6059487 h 6858000"/>
              <a:gd name="connsiteX84" fmla="*/ 282575 w 9807836"/>
              <a:gd name="connsiteY84" fmla="*/ 6118225 h 6858000"/>
              <a:gd name="connsiteX85" fmla="*/ 234950 w 9807836"/>
              <a:gd name="connsiteY85" fmla="*/ 6180137 h 6858000"/>
              <a:gd name="connsiteX86" fmla="*/ 192087 w 9807836"/>
              <a:gd name="connsiteY86" fmla="*/ 6253162 h 6858000"/>
              <a:gd name="connsiteX87" fmla="*/ 155575 w 9807836"/>
              <a:gd name="connsiteY87" fmla="*/ 6332537 h 6858000"/>
              <a:gd name="connsiteX88" fmla="*/ 127000 w 9807836"/>
              <a:gd name="connsiteY88" fmla="*/ 6416675 h 6858000"/>
              <a:gd name="connsiteX89" fmla="*/ 100012 w 9807836"/>
              <a:gd name="connsiteY89" fmla="*/ 6503987 h 6858000"/>
              <a:gd name="connsiteX90" fmla="*/ 77787 w 9807836"/>
              <a:gd name="connsiteY90" fmla="*/ 6594475 h 6858000"/>
              <a:gd name="connsiteX91" fmla="*/ 52387 w 9807836"/>
              <a:gd name="connsiteY91" fmla="*/ 6683375 h 6858000"/>
              <a:gd name="connsiteX92" fmla="*/ 26987 w 9807836"/>
              <a:gd name="connsiteY92" fmla="*/ 6770687 h 6858000"/>
              <a:gd name="connsiteX93" fmla="*/ 0 w 9807836"/>
              <a:gd name="connsiteY93" fmla="*/ 6858000 h 6858000"/>
              <a:gd name="connsiteX94" fmla="*/ 9807836 w 9807836"/>
              <a:gd name="connsiteY94" fmla="*/ 6858000 h 6858000"/>
              <a:gd name="connsiteX95" fmla="*/ 9807836 w 9807836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807836" h="6858000">
                <a:moveTo>
                  <a:pt x="9807836" y="0"/>
                </a:moveTo>
                <a:lnTo>
                  <a:pt x="0" y="0"/>
                </a:lnTo>
                <a:lnTo>
                  <a:pt x="26987" y="87312"/>
                </a:lnTo>
                <a:lnTo>
                  <a:pt x="52387" y="174625"/>
                </a:lnTo>
                <a:lnTo>
                  <a:pt x="77787" y="263525"/>
                </a:lnTo>
                <a:lnTo>
                  <a:pt x="100012" y="354012"/>
                </a:lnTo>
                <a:lnTo>
                  <a:pt x="127000" y="441325"/>
                </a:lnTo>
                <a:lnTo>
                  <a:pt x="155575" y="525462"/>
                </a:lnTo>
                <a:lnTo>
                  <a:pt x="192087" y="604837"/>
                </a:lnTo>
                <a:lnTo>
                  <a:pt x="234950" y="677862"/>
                </a:lnTo>
                <a:lnTo>
                  <a:pt x="282575" y="739775"/>
                </a:lnTo>
                <a:lnTo>
                  <a:pt x="334962" y="798512"/>
                </a:lnTo>
                <a:lnTo>
                  <a:pt x="395287" y="852487"/>
                </a:lnTo>
                <a:lnTo>
                  <a:pt x="458787" y="906462"/>
                </a:lnTo>
                <a:lnTo>
                  <a:pt x="525462" y="957262"/>
                </a:lnTo>
                <a:lnTo>
                  <a:pt x="592137" y="1008062"/>
                </a:lnTo>
                <a:lnTo>
                  <a:pt x="660400" y="1060450"/>
                </a:lnTo>
                <a:lnTo>
                  <a:pt x="725487" y="1111250"/>
                </a:lnTo>
                <a:lnTo>
                  <a:pt x="787400" y="1165225"/>
                </a:lnTo>
                <a:lnTo>
                  <a:pt x="844550" y="1223962"/>
                </a:lnTo>
                <a:lnTo>
                  <a:pt x="896937" y="1282700"/>
                </a:lnTo>
                <a:lnTo>
                  <a:pt x="939800" y="1346200"/>
                </a:lnTo>
                <a:lnTo>
                  <a:pt x="976312" y="1417637"/>
                </a:lnTo>
                <a:lnTo>
                  <a:pt x="998537" y="1487487"/>
                </a:lnTo>
                <a:lnTo>
                  <a:pt x="1012825" y="1565275"/>
                </a:lnTo>
                <a:lnTo>
                  <a:pt x="1019175" y="1641475"/>
                </a:lnTo>
                <a:lnTo>
                  <a:pt x="1017587" y="1722437"/>
                </a:lnTo>
                <a:lnTo>
                  <a:pt x="1011237" y="1803400"/>
                </a:lnTo>
                <a:lnTo>
                  <a:pt x="1003300" y="1887537"/>
                </a:lnTo>
                <a:lnTo>
                  <a:pt x="992187" y="1971675"/>
                </a:lnTo>
                <a:lnTo>
                  <a:pt x="979487" y="2055812"/>
                </a:lnTo>
                <a:lnTo>
                  <a:pt x="969962" y="2139950"/>
                </a:lnTo>
                <a:lnTo>
                  <a:pt x="963612" y="2224087"/>
                </a:lnTo>
                <a:lnTo>
                  <a:pt x="958850" y="2305050"/>
                </a:lnTo>
                <a:lnTo>
                  <a:pt x="963612" y="2384425"/>
                </a:lnTo>
                <a:lnTo>
                  <a:pt x="973137" y="2462212"/>
                </a:lnTo>
                <a:lnTo>
                  <a:pt x="993775" y="2543175"/>
                </a:lnTo>
                <a:lnTo>
                  <a:pt x="1025525" y="2622550"/>
                </a:lnTo>
                <a:lnTo>
                  <a:pt x="1063625" y="2701925"/>
                </a:lnTo>
                <a:lnTo>
                  <a:pt x="1106487" y="2781300"/>
                </a:lnTo>
                <a:lnTo>
                  <a:pt x="1150937" y="2859087"/>
                </a:lnTo>
                <a:lnTo>
                  <a:pt x="1198562" y="2938462"/>
                </a:lnTo>
                <a:lnTo>
                  <a:pt x="1241425" y="3017837"/>
                </a:lnTo>
                <a:lnTo>
                  <a:pt x="1284288" y="3098800"/>
                </a:lnTo>
                <a:lnTo>
                  <a:pt x="1320800" y="3179762"/>
                </a:lnTo>
                <a:lnTo>
                  <a:pt x="1349375" y="3260725"/>
                </a:lnTo>
                <a:lnTo>
                  <a:pt x="1365250" y="3343275"/>
                </a:lnTo>
                <a:lnTo>
                  <a:pt x="1374775" y="3429000"/>
                </a:lnTo>
                <a:lnTo>
                  <a:pt x="1365250" y="3514725"/>
                </a:lnTo>
                <a:lnTo>
                  <a:pt x="1349375" y="3597275"/>
                </a:lnTo>
                <a:lnTo>
                  <a:pt x="1320800" y="3678237"/>
                </a:lnTo>
                <a:lnTo>
                  <a:pt x="1284288" y="3759200"/>
                </a:lnTo>
                <a:lnTo>
                  <a:pt x="1241425" y="3840162"/>
                </a:lnTo>
                <a:lnTo>
                  <a:pt x="1198562" y="3919537"/>
                </a:lnTo>
                <a:lnTo>
                  <a:pt x="1150937" y="3998912"/>
                </a:lnTo>
                <a:lnTo>
                  <a:pt x="1106487" y="4076700"/>
                </a:lnTo>
                <a:lnTo>
                  <a:pt x="1063625" y="4156075"/>
                </a:lnTo>
                <a:lnTo>
                  <a:pt x="1025525" y="4235450"/>
                </a:lnTo>
                <a:lnTo>
                  <a:pt x="993775" y="4314825"/>
                </a:lnTo>
                <a:lnTo>
                  <a:pt x="973137" y="4395787"/>
                </a:lnTo>
                <a:lnTo>
                  <a:pt x="963612" y="4473575"/>
                </a:lnTo>
                <a:lnTo>
                  <a:pt x="958850" y="4552950"/>
                </a:lnTo>
                <a:lnTo>
                  <a:pt x="963612" y="4633912"/>
                </a:lnTo>
                <a:lnTo>
                  <a:pt x="969962" y="4718050"/>
                </a:lnTo>
                <a:lnTo>
                  <a:pt x="979487" y="4802187"/>
                </a:lnTo>
                <a:lnTo>
                  <a:pt x="992187" y="4886325"/>
                </a:lnTo>
                <a:lnTo>
                  <a:pt x="1003300" y="4970462"/>
                </a:lnTo>
                <a:lnTo>
                  <a:pt x="1011237" y="5054600"/>
                </a:lnTo>
                <a:lnTo>
                  <a:pt x="1017587" y="5135562"/>
                </a:lnTo>
                <a:lnTo>
                  <a:pt x="1019175" y="5216525"/>
                </a:lnTo>
                <a:lnTo>
                  <a:pt x="1012825" y="5292725"/>
                </a:lnTo>
                <a:lnTo>
                  <a:pt x="998537" y="5370512"/>
                </a:lnTo>
                <a:lnTo>
                  <a:pt x="976312" y="5440362"/>
                </a:lnTo>
                <a:lnTo>
                  <a:pt x="939800" y="5511800"/>
                </a:lnTo>
                <a:lnTo>
                  <a:pt x="896937" y="5575300"/>
                </a:lnTo>
                <a:lnTo>
                  <a:pt x="844550" y="5634037"/>
                </a:lnTo>
                <a:lnTo>
                  <a:pt x="787400" y="5692775"/>
                </a:lnTo>
                <a:lnTo>
                  <a:pt x="725487" y="5746750"/>
                </a:lnTo>
                <a:lnTo>
                  <a:pt x="660400" y="5797550"/>
                </a:lnTo>
                <a:lnTo>
                  <a:pt x="592137" y="5849937"/>
                </a:lnTo>
                <a:lnTo>
                  <a:pt x="525462" y="5900737"/>
                </a:lnTo>
                <a:lnTo>
                  <a:pt x="458787" y="5951537"/>
                </a:lnTo>
                <a:lnTo>
                  <a:pt x="395287" y="6005512"/>
                </a:lnTo>
                <a:lnTo>
                  <a:pt x="334962" y="6059487"/>
                </a:lnTo>
                <a:lnTo>
                  <a:pt x="282575" y="6118225"/>
                </a:lnTo>
                <a:lnTo>
                  <a:pt x="234950" y="6180137"/>
                </a:lnTo>
                <a:lnTo>
                  <a:pt x="192087" y="6253162"/>
                </a:lnTo>
                <a:lnTo>
                  <a:pt x="155575" y="6332537"/>
                </a:lnTo>
                <a:lnTo>
                  <a:pt x="127000" y="6416675"/>
                </a:lnTo>
                <a:lnTo>
                  <a:pt x="100012" y="6503987"/>
                </a:lnTo>
                <a:lnTo>
                  <a:pt x="77787" y="6594475"/>
                </a:lnTo>
                <a:lnTo>
                  <a:pt x="52387" y="6683375"/>
                </a:lnTo>
                <a:lnTo>
                  <a:pt x="26987" y="6770687"/>
                </a:lnTo>
                <a:lnTo>
                  <a:pt x="0" y="6858000"/>
                </a:lnTo>
                <a:lnTo>
                  <a:pt x="9807836" y="6858000"/>
                </a:lnTo>
                <a:lnTo>
                  <a:pt x="98078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403" y="1098388"/>
            <a:ext cx="7818540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0000" spc="800" dirty="0"/>
              <a:t>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464" y="4989034"/>
            <a:ext cx="7818540" cy="74227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b="1" cap="all" spc="400" dirty="0">
                <a:solidFill>
                  <a:schemeClr val="bg2"/>
                </a:solidFill>
              </a:rPr>
              <a:t>The time and place in which the action of the narrative takes place.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155704F-2692-4975-BBA1-97A45EFD230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Freeform 16">
            <a:extLst>
              <a:ext uri="{FF2B5EF4-FFF2-40B4-BE49-F238E27FC236}">
                <a16:creationId xmlns="" xmlns:a16="http://schemas.microsoft.com/office/drawing/2014/main" id="{8F8E3D33-6F4C-400D-9EDE-338E0B568E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8433061" y="0"/>
            <a:ext cx="1646238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3586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Refers to the order of the events that happen in the story – the beginning, middle, and end – and also the ability to retell the events within a given text in the order in which they occurred.</a:t>
            </a:r>
          </a:p>
          <a:p>
            <a:r>
              <a:rPr lang="en-US" sz="3200" dirty="0" smtClean="0"/>
              <a:t>The ability to sequence events in a text is a key comprehension strategy, especially for narrative texts. </a:t>
            </a:r>
          </a:p>
        </p:txBody>
      </p:sp>
    </p:spTree>
    <p:extLst>
      <p:ext uri="{BB962C8B-B14F-4D97-AF65-F5344CB8AC3E}">
        <p14:creationId xmlns:p14="http://schemas.microsoft.com/office/powerpoint/2010/main" val="89134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0"/>
            <a:ext cx="10178322" cy="1492132"/>
          </a:xfrm>
        </p:spPr>
        <p:txBody>
          <a:bodyPr/>
          <a:lstStyle/>
          <a:p>
            <a:r>
              <a:rPr lang="en-US" dirty="0" smtClean="0"/>
              <a:t>Diction /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28451"/>
            <a:ext cx="10178322" cy="5043749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DICTION: </a:t>
            </a:r>
          </a:p>
          <a:p>
            <a:pPr lvl="1"/>
            <a:r>
              <a:rPr lang="en-US" sz="3200" dirty="0" smtClean="0"/>
              <a:t>Style of speaking or writing, determined by the choice of words by a speaker, writer, or character. </a:t>
            </a:r>
          </a:p>
          <a:p>
            <a:pPr lvl="1"/>
            <a:r>
              <a:rPr lang="en-US" sz="3200" dirty="0" smtClean="0"/>
              <a:t>The audience will determine the diction. </a:t>
            </a:r>
          </a:p>
          <a:p>
            <a:pPr lvl="1"/>
            <a:endParaRPr lang="en-US" sz="3200" dirty="0"/>
          </a:p>
          <a:p>
            <a:r>
              <a:rPr lang="en-US" sz="4300" dirty="0" smtClean="0"/>
              <a:t>SYNTAX: </a:t>
            </a:r>
          </a:p>
          <a:p>
            <a:pPr lvl="1"/>
            <a:r>
              <a:rPr lang="en-US" sz="3200" dirty="0" smtClean="0"/>
              <a:t>Refers to the actual way in which words and sentences are placed together in writing.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9114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328</TotalTime>
  <Words>601</Words>
  <Application>Microsoft Office PowerPoint</Application>
  <PresentationFormat>Widescreen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</vt:lpstr>
      <vt:lpstr>Gill Sans MT</vt:lpstr>
      <vt:lpstr>Impact</vt:lpstr>
      <vt:lpstr>Badge</vt:lpstr>
      <vt:lpstr>Literary Elements </vt:lpstr>
      <vt:lpstr>Plot</vt:lpstr>
      <vt:lpstr>Exposition rising action</vt:lpstr>
      <vt:lpstr>Climax, falling action, &amp; Resolution</vt:lpstr>
      <vt:lpstr>Characterization</vt:lpstr>
      <vt:lpstr>Indirect characterization</vt:lpstr>
      <vt:lpstr>setting</vt:lpstr>
      <vt:lpstr>Sequencing </vt:lpstr>
      <vt:lpstr>Diction / syntax</vt:lpstr>
      <vt:lpstr>Irony</vt:lpstr>
      <vt:lpstr>I Do: </vt:lpstr>
      <vt:lpstr>PowerPoint Presentation</vt:lpstr>
      <vt:lpstr>We do: </vt:lpstr>
      <vt:lpstr>We do: </vt:lpstr>
      <vt:lpstr>You Do: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Elements </dc:title>
  <dc:creator>Jacobs, Madison Claire</dc:creator>
  <cp:lastModifiedBy>MADISON SKINNER</cp:lastModifiedBy>
  <cp:revision>8</cp:revision>
  <dcterms:created xsi:type="dcterms:W3CDTF">2018-10-14T18:44:49Z</dcterms:created>
  <dcterms:modified xsi:type="dcterms:W3CDTF">2018-10-17T17:04:36Z</dcterms:modified>
</cp:coreProperties>
</file>